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8" r:id="rId2"/>
    <p:sldId id="256" r:id="rId3"/>
    <p:sldId id="257" r:id="rId4"/>
    <p:sldId id="259" r:id="rId5"/>
    <p:sldId id="260" r:id="rId6"/>
    <p:sldId id="261" r:id="rId7"/>
    <p:sldId id="262" r:id="rId8"/>
    <p:sldId id="265" r:id="rId9"/>
    <p:sldId id="266" r:id="rId10"/>
    <p:sldId id="263" r:id="rId11"/>
    <p:sldId id="267" r:id="rId12"/>
    <p:sldId id="269" r:id="rId13"/>
    <p:sldId id="268" r:id="rId14"/>
    <p:sldId id="270" r:id="rId15"/>
    <p:sldId id="271" r:id="rId16"/>
    <p:sldId id="272" r:id="rId17"/>
    <p:sldId id="274" r:id="rId18"/>
    <p:sldId id="275"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5" autoAdjust="0"/>
    <p:restoredTop sz="94660"/>
  </p:normalViewPr>
  <p:slideViewPr>
    <p:cSldViewPr snapToGrid="0">
      <p:cViewPr varScale="1">
        <p:scale>
          <a:sx n="70" d="100"/>
          <a:sy n="70" d="100"/>
        </p:scale>
        <p:origin x="7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4EFE9B-9B15-410F-839E-F02A933F9437}"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1676366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4EFE9B-9B15-410F-839E-F02A933F9437}"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36848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D4EFE9B-9B15-410F-839E-F02A933F9437}"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362524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D4EFE9B-9B15-410F-839E-F02A933F9437}"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0B9F-0393-4EEB-8078-A0F3D6B9980B}"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1143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4EFE9B-9B15-410F-839E-F02A933F9437}"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3360112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4EFE9B-9B15-410F-839E-F02A933F9437}" type="datetimeFigureOut">
              <a:rPr lang="en-US" smtClean="0"/>
              <a:t>12/7/2018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576761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4EFE9B-9B15-410F-839E-F02A933F9437}" type="datetimeFigureOut">
              <a:rPr lang="en-US" smtClean="0"/>
              <a:t>12/7/2018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2225055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4EFE9B-9B15-410F-839E-F02A933F9437}"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3058963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4EFE9B-9B15-410F-839E-F02A933F9437}"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139420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4EFE9B-9B15-410F-839E-F02A933F9437}"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213648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4EFE9B-9B15-410F-839E-F02A933F9437}"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96284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4EFE9B-9B15-410F-839E-F02A933F9437}"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239230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4EFE9B-9B15-410F-839E-F02A933F9437}" type="datetimeFigureOut">
              <a:rPr lang="en-US" smtClean="0"/>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107005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D4EFE9B-9B15-410F-839E-F02A933F9437}" type="datetimeFigureOut">
              <a:rPr lang="en-US" smtClean="0"/>
              <a:t>12/7/2018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88592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D4EFE9B-9B15-410F-839E-F02A933F9437}" type="datetimeFigureOut">
              <a:rPr lang="en-US" smtClean="0"/>
              <a:t>12/7/2018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170668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8D4EFE9B-9B15-410F-839E-F02A933F9437}" type="datetimeFigureOut">
              <a:rPr lang="en-US" smtClean="0"/>
              <a:t>12/7/2018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399851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4EFE9B-9B15-410F-839E-F02A933F9437}"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40B9F-0393-4EEB-8078-A0F3D6B9980B}" type="slidenum">
              <a:rPr lang="en-US" smtClean="0"/>
              <a:t>‹#›</a:t>
            </a:fld>
            <a:endParaRPr lang="en-US"/>
          </a:p>
        </p:txBody>
      </p:sp>
    </p:spTree>
    <p:extLst>
      <p:ext uri="{BB962C8B-B14F-4D97-AF65-F5344CB8AC3E}">
        <p14:creationId xmlns:p14="http://schemas.microsoft.com/office/powerpoint/2010/main" val="330328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D4EFE9B-9B15-410F-839E-F02A933F9437}" type="datetimeFigureOut">
              <a:rPr lang="en-US" smtClean="0"/>
              <a:t>12/7/2018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A740B9F-0393-4EEB-8078-A0F3D6B9980B}" type="slidenum">
              <a:rPr lang="en-US" smtClean="0"/>
              <a:t>‹#›</a:t>
            </a:fld>
            <a:endParaRPr lang="en-US"/>
          </a:p>
        </p:txBody>
      </p:sp>
    </p:spTree>
    <p:extLst>
      <p:ext uri="{BB962C8B-B14F-4D97-AF65-F5344CB8AC3E}">
        <p14:creationId xmlns:p14="http://schemas.microsoft.com/office/powerpoint/2010/main" val="389976236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83613"/>
          </a:xfrm>
        </p:spPr>
      </p:pic>
    </p:spTree>
    <p:extLst>
      <p:ext uri="{BB962C8B-B14F-4D97-AF65-F5344CB8AC3E}">
        <p14:creationId xmlns:p14="http://schemas.microsoft.com/office/powerpoint/2010/main" val="2511280393"/>
      </p:ext>
    </p:extLst>
  </p:cSld>
  <p:clrMapOvr>
    <a:masterClrMapping/>
  </p:clrMapOvr>
  <mc:AlternateContent xmlns:mc="http://schemas.openxmlformats.org/markup-compatibility/2006" xmlns:p14="http://schemas.microsoft.com/office/powerpoint/2010/main">
    <mc:Choice Requires="p14">
      <p:transition spd="slow" p14:dur="10000" advClick="0" advTm="0"/>
    </mc:Choice>
    <mc:Fallback xmlns="">
      <p:transition spd="slow" advClick="0"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456" y="2103120"/>
            <a:ext cx="8688378" cy="4334256"/>
          </a:xfrm>
        </p:spPr>
        <p:txBody>
          <a:bodyPr/>
          <a:lstStyle/>
          <a:p>
            <a:pPr algn="ctr" rtl="1"/>
            <a:r>
              <a:rPr lang="fa-IR" sz="13800" dirty="0" smtClean="0"/>
              <a:t>گیاهان مهاجم</a:t>
            </a:r>
            <a:endParaRPr lang="en-US" sz="13800" dirty="0"/>
          </a:p>
        </p:txBody>
      </p:sp>
    </p:spTree>
    <p:extLst>
      <p:ext uri="{BB962C8B-B14F-4D97-AF65-F5344CB8AC3E}">
        <p14:creationId xmlns:p14="http://schemas.microsoft.com/office/powerpoint/2010/main" val="3345229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197864"/>
            <a:ext cx="8825658" cy="1042417"/>
          </a:xfrm>
        </p:spPr>
        <p:txBody>
          <a:bodyPr/>
          <a:lstStyle/>
          <a:p>
            <a:pPr algn="ctr" rtl="1"/>
            <a:r>
              <a:rPr lang="fa-IR" sz="6000" dirty="0" smtClean="0">
                <a:effectLst>
                  <a:outerShdw blurRad="38100" dist="38100" dir="2700000" algn="tl">
                    <a:srgbClr val="000000">
                      <a:alpha val="43137"/>
                    </a:srgbClr>
                  </a:outerShdw>
                </a:effectLst>
              </a:rPr>
              <a:t>آزول</a:t>
            </a:r>
            <a:r>
              <a:rPr lang="fa-IR" sz="6000" dirty="0" smtClean="0"/>
              <a:t>ا</a:t>
            </a:r>
            <a:endParaRPr lang="en-US" sz="6000" dirty="0"/>
          </a:p>
        </p:txBody>
      </p:sp>
      <p:sp>
        <p:nvSpPr>
          <p:cNvPr id="3" name="Subtitle 2"/>
          <p:cNvSpPr>
            <a:spLocks noGrp="1"/>
          </p:cNvSpPr>
          <p:nvPr>
            <p:ph type="subTitle" idx="1"/>
          </p:nvPr>
        </p:nvSpPr>
        <p:spPr>
          <a:xfrm>
            <a:off x="1508760" y="2240281"/>
            <a:ext cx="8471852" cy="3398519"/>
          </a:xfrm>
        </p:spPr>
        <p:txBody>
          <a:bodyPr>
            <a:normAutofit/>
          </a:bodyPr>
          <a:lstStyle/>
          <a:p>
            <a:pPr algn="just" rtl="1"/>
            <a:r>
              <a:rPr lang="fa-IR" sz="2800" dirty="0"/>
              <a:t>آزولا نوعی سرخس با برگ های کوچک به رنگ سبز است. این گیاه با رشد سریع خود به سرعت سطح آبها را می پوشاند و مانع رسیدن اکسیژن و نورخورشید به داخل آب می شود. همچنین با مصرف اکسیژن و تغذیه مواد آب زیست بوم جانوران منطقه را ضعیف تر می کند تا </a:t>
            </a:r>
            <a:r>
              <a:rPr lang="fa-IR" sz="2800" dirty="0" smtClean="0"/>
              <a:t>ماهی‌ها </a:t>
            </a:r>
            <a:r>
              <a:rPr lang="fa-IR" sz="2800" dirty="0"/>
              <a:t>و جانوران آبی و گیاهان بومی به مرور نابود شوند. آزولا که حدود ۲۰ سال است وارد کشور </a:t>
            </a:r>
            <a:r>
              <a:rPr lang="fa-IR" sz="2800" dirty="0" smtClean="0"/>
              <a:t>ایران شده </a:t>
            </a:r>
            <a:r>
              <a:rPr lang="fa-IR" sz="2800" dirty="0"/>
              <a:t>است تاکنون صدمات زیادی را به مناطق شمال کشور زده است. زیستگاه اصلی این گیاه در کشور </a:t>
            </a:r>
            <a:r>
              <a:rPr lang="fa-IR" sz="2800" dirty="0" smtClean="0"/>
              <a:t>ف</a:t>
            </a:r>
            <a:r>
              <a:rPr lang="fa-IR" sz="2800" dirty="0"/>
              <a:t>ی</a:t>
            </a:r>
            <a:r>
              <a:rPr lang="fa-IR" sz="2800" dirty="0" smtClean="0"/>
              <a:t>لیپین </a:t>
            </a:r>
            <a:r>
              <a:rPr lang="fa-IR" sz="2800" dirty="0"/>
              <a:t>است.</a:t>
            </a:r>
            <a:endParaRPr lang="en-US" sz="2800" dirty="0"/>
          </a:p>
        </p:txBody>
      </p:sp>
    </p:spTree>
    <p:extLst>
      <p:ext uri="{BB962C8B-B14F-4D97-AF65-F5344CB8AC3E}">
        <p14:creationId xmlns:p14="http://schemas.microsoft.com/office/powerpoint/2010/main" val="185722352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5719"/>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1097" y="1235075"/>
            <a:ext cx="7607808" cy="5013325"/>
          </a:xfrm>
        </p:spPr>
      </p:pic>
    </p:spTree>
    <p:extLst>
      <p:ext uri="{BB962C8B-B14F-4D97-AF65-F5344CB8AC3E}">
        <p14:creationId xmlns:p14="http://schemas.microsoft.com/office/powerpoint/2010/main" val="222202589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493776"/>
            <a:ext cx="8825658" cy="1243583"/>
          </a:xfrm>
        </p:spPr>
        <p:txBody>
          <a:bodyPr/>
          <a:lstStyle/>
          <a:p>
            <a:pPr algn="ctr" rtl="1"/>
            <a:r>
              <a:rPr lang="fa-IR" dirty="0" smtClean="0">
                <a:effectLst>
                  <a:outerShdw blurRad="38100" dist="38100" dir="2700000" algn="tl">
                    <a:srgbClr val="000000">
                      <a:alpha val="43137"/>
                    </a:srgbClr>
                  </a:outerShdw>
                </a:effectLst>
              </a:rPr>
              <a:t>سنبل آبی</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54954" y="1911096"/>
            <a:ext cx="8958309" cy="4169663"/>
          </a:xfrm>
        </p:spPr>
        <p:txBody>
          <a:bodyPr>
            <a:noAutofit/>
          </a:bodyPr>
          <a:lstStyle/>
          <a:p>
            <a:pPr algn="just" rtl="1"/>
            <a:r>
              <a:rPr lang="fa-IR" sz="2400" dirty="0"/>
              <a:t>این گیاه که بومی آمریکای جنوبی و منطقه آمازون است، چندوقتی است که بعد از گیاه </a:t>
            </a:r>
            <a:r>
              <a:rPr lang="fa-IR" sz="2400" dirty="0" smtClean="0"/>
              <a:t>آزولا </a:t>
            </a:r>
            <a:r>
              <a:rPr lang="fa-IR" sz="2400" dirty="0"/>
              <a:t>به جان رودخانه ها و تالاب های شمال کشور افتاده است. سازگاری عجیب این گیاه با محیط اطراف و رشد بی رویه اش در هر حوضچه آبی تهدید جدیدی برای مردم این مناطق است. چرا که این رشد سریع و استفاده زیاد از اکسیژن باعث کم شدن سطح آب و از بین رفتن گونه های جانوری شده است. به گفته کارشناسان محیط زیست این گیاه فلزات سنگین مانند جیوه و سرب را که از طریق فاضلاب ها وارد محیط می شود را به خود جذب کرده و می تواند برای انسان سرطان زا باشد. همچنین به دلیل ترشح سم توکسین نیز خطر دیگری را برای جانوران محیط خود به همراه دارد تا به راحتی گونه های بومی ازبین برود. در حال حاضر مردم این مناطق سعی کرده اند که  این گیاه مزاحم را جمع آوری کنند. اما این نگرانی وجود دارد که در صورت رسیدن این گیاه به تالاب انزلی صدمات جبران ناپذیری به زیست بوم این منطقه وارد شود.</a:t>
            </a:r>
            <a:endParaRPr lang="en-US" sz="2400" dirty="0"/>
          </a:p>
        </p:txBody>
      </p:sp>
    </p:spTree>
    <p:extLst>
      <p:ext uri="{BB962C8B-B14F-4D97-AF65-F5344CB8AC3E}">
        <p14:creationId xmlns:p14="http://schemas.microsoft.com/office/powerpoint/2010/main" val="77302849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5719"/>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1952" y="1261872"/>
            <a:ext cx="7936992" cy="4986528"/>
          </a:xfrm>
        </p:spPr>
      </p:pic>
    </p:spTree>
    <p:extLst>
      <p:ext uri="{BB962C8B-B14F-4D97-AF65-F5344CB8AC3E}">
        <p14:creationId xmlns:p14="http://schemas.microsoft.com/office/powerpoint/2010/main" val="156935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904" y="1984248"/>
            <a:ext cx="8532930" cy="3904488"/>
          </a:xfrm>
        </p:spPr>
        <p:txBody>
          <a:bodyPr/>
          <a:lstStyle/>
          <a:p>
            <a:pPr algn="ctr" rtl="1"/>
            <a:r>
              <a:rPr lang="fa-IR" sz="13800" dirty="0" smtClean="0"/>
              <a:t>حیوانات مهاجم</a:t>
            </a:r>
            <a:endParaRPr lang="en-US" sz="13800" dirty="0"/>
          </a:p>
        </p:txBody>
      </p:sp>
    </p:spTree>
    <p:extLst>
      <p:ext uri="{BB962C8B-B14F-4D97-AF65-F5344CB8AC3E}">
        <p14:creationId xmlns:p14="http://schemas.microsoft.com/office/powerpoint/2010/main" val="1186337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234440"/>
            <a:ext cx="3531890" cy="859536"/>
          </a:xfrm>
        </p:spPr>
        <p:txBody>
          <a:bodyPr/>
          <a:lstStyle/>
          <a:p>
            <a:pPr algn="ctr" rtl="1"/>
            <a:r>
              <a:rPr lang="fa-IR" sz="4800" dirty="0" smtClean="0">
                <a:effectLst>
                  <a:outerShdw blurRad="38100" dist="38100" dir="2700000" algn="tl">
                    <a:srgbClr val="000000">
                      <a:alpha val="43137"/>
                    </a:srgbClr>
                  </a:outerShdw>
                </a:effectLst>
              </a:rPr>
              <a:t>شانه دار ژله ای</a:t>
            </a:r>
            <a:endParaRPr lang="en-US" sz="4800"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4064" y="2093976"/>
            <a:ext cx="6071616" cy="4224528"/>
          </a:xfrm>
        </p:spPr>
      </p:pic>
      <p:sp>
        <p:nvSpPr>
          <p:cNvPr id="4" name="Text Placeholder 3"/>
          <p:cNvSpPr>
            <a:spLocks noGrp="1"/>
          </p:cNvSpPr>
          <p:nvPr>
            <p:ph type="body" sz="half" idx="2"/>
          </p:nvPr>
        </p:nvSpPr>
        <p:spPr>
          <a:xfrm>
            <a:off x="658368" y="2286000"/>
            <a:ext cx="3897649" cy="4032504"/>
          </a:xfrm>
        </p:spPr>
        <p:txBody>
          <a:bodyPr>
            <a:noAutofit/>
          </a:bodyPr>
          <a:lstStyle/>
          <a:p>
            <a:pPr marL="285750" indent="-285750" algn="just" rtl="1">
              <a:buFont typeface="Wingdings" panose="05000000000000000000" pitchFamily="2" charset="2"/>
              <a:buChar char="v"/>
            </a:pPr>
            <a:r>
              <a:rPr lang="fa-IR" sz="2000" dirty="0" smtClean="0"/>
              <a:t>گونه </a:t>
            </a:r>
            <a:r>
              <a:rPr lang="fa-IR" sz="2000" dirty="0"/>
              <a:t>مهاجم و بومی سواحل غربی اقیانوس اطلس است. </a:t>
            </a:r>
            <a:endParaRPr lang="fa-IR" sz="2000" dirty="0" smtClean="0"/>
          </a:p>
          <a:p>
            <a:pPr marL="285750" indent="-285750" algn="just" rtl="1">
              <a:buFont typeface="Wingdings" panose="05000000000000000000" pitchFamily="2" charset="2"/>
              <a:buChar char="v"/>
            </a:pPr>
            <a:r>
              <a:rPr lang="fa-IR" sz="2000" dirty="0" smtClean="0"/>
              <a:t>این </a:t>
            </a:r>
            <a:r>
              <a:rPr lang="fa-IR" sz="2000" dirty="0"/>
              <a:t>گونه </a:t>
            </a:r>
            <a:r>
              <a:rPr lang="fa-IR" sz="2000" dirty="0" smtClean="0"/>
              <a:t>بر اثر </a:t>
            </a:r>
            <a:r>
              <a:rPr lang="fa-IR" sz="2000" dirty="0"/>
              <a:t>آب </a:t>
            </a:r>
            <a:r>
              <a:rPr lang="fa-IR" sz="2000" dirty="0" smtClean="0"/>
              <a:t>تراز کشتی‌ها </a:t>
            </a:r>
            <a:r>
              <a:rPr lang="fa-IR" sz="2000" dirty="0"/>
              <a:t>به </a:t>
            </a:r>
            <a:r>
              <a:rPr lang="fa-IR" sz="2000" dirty="0" smtClean="0"/>
              <a:t> دریاچه‌ی خزر</a:t>
            </a:r>
            <a:r>
              <a:rPr lang="fa-IR" sz="2000" dirty="0"/>
              <a:t> وارد شده‌اند </a:t>
            </a:r>
            <a:endParaRPr lang="fa-IR" sz="2000" dirty="0" smtClean="0"/>
          </a:p>
          <a:p>
            <a:pPr marL="285750" indent="-285750" algn="just" rtl="1">
              <a:buFont typeface="Wingdings" panose="05000000000000000000" pitchFamily="2" charset="2"/>
              <a:buChar char="v"/>
            </a:pPr>
            <a:r>
              <a:rPr lang="fa-IR" sz="2000" dirty="0" smtClean="0"/>
              <a:t> </a:t>
            </a:r>
            <a:r>
              <a:rPr lang="fa-IR" sz="2000" dirty="0"/>
              <a:t>از زمان ورود این جانور میزان زئوپلانکتون‌های جانوری 75 درصد کاهش یافته. از آنجایی که زئوپلانکتون‌ها غذای اصلی ماهی کیلکا و تمامی بچه ماهیان است شمار کیلکا ماهیان کاهش چشمگیری داشته به طوری که مقدار صید آن به کمتر از یک ‌چهارم قبل از ورود شانه‌دار رسیده ‌است</a:t>
            </a:r>
            <a:r>
              <a:rPr lang="fa-IR" sz="2000" dirty="0" smtClean="0"/>
              <a:t>.</a:t>
            </a:r>
            <a:endParaRPr lang="fa-IR" sz="2000" dirty="0"/>
          </a:p>
        </p:txBody>
      </p:sp>
    </p:spTree>
    <p:extLst>
      <p:ext uri="{BB962C8B-B14F-4D97-AF65-F5344CB8AC3E}">
        <p14:creationId xmlns:p14="http://schemas.microsoft.com/office/powerpoint/2010/main" val="15699292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1892808"/>
            <a:ext cx="8887968" cy="2825496"/>
          </a:xfrm>
        </p:spPr>
        <p:txBody>
          <a:bodyPr/>
          <a:lstStyle/>
          <a:p>
            <a:pPr algn="ctr" rtl="1"/>
            <a:r>
              <a:rPr lang="fa-IR" sz="4400" dirty="0" smtClean="0"/>
              <a:t>نکته:بزهای رمیده</a:t>
            </a:r>
            <a:r>
              <a:rPr lang="fa-IR" sz="4400" dirty="0"/>
              <a:t> در برخی نقاط گونه مهاجم محسوب می‌شوند اما در نقاط دیگری برای از بین بردن گونه‌های گیاهی مهاجم بسیار کارآمد هستند.</a:t>
            </a:r>
            <a:endParaRPr lang="en-US" sz="4400" dirty="0"/>
          </a:p>
        </p:txBody>
      </p:sp>
    </p:spTree>
    <p:extLst>
      <p:ext uri="{BB962C8B-B14F-4D97-AF65-F5344CB8AC3E}">
        <p14:creationId xmlns:p14="http://schemas.microsoft.com/office/powerpoint/2010/main" val="84033219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656" y="1572768"/>
            <a:ext cx="8231178" cy="4370832"/>
          </a:xfrm>
        </p:spPr>
        <p:txBody>
          <a:bodyPr/>
          <a:lstStyle/>
          <a:p>
            <a:pPr algn="just" rtl="1"/>
            <a:r>
              <a:rPr lang="fa-IR" sz="2400" dirty="0"/>
              <a:t> </a:t>
            </a:r>
            <a:r>
              <a:rPr lang="fa-IR" sz="2400" b="1" dirty="0" smtClean="0"/>
              <a:t>نکته:</a:t>
            </a:r>
            <a:r>
              <a:rPr lang="fa-IR" sz="2400" dirty="0" smtClean="0"/>
              <a:t>تمام</a:t>
            </a:r>
            <a:r>
              <a:rPr lang="fa-IR" sz="2400" dirty="0"/>
              <a:t> </a:t>
            </a:r>
            <a:r>
              <a:rPr lang="fa-IR" sz="2400" dirty="0" smtClean="0"/>
              <a:t>گونه‌های</a:t>
            </a:r>
            <a:r>
              <a:rPr lang="fa-IR" sz="2400" dirty="0"/>
              <a:t> غیربومی زیان‌بار نیستند. گاهی گونه‌های غیربومی به خوبی جذب اکوسیستم شده و موقعیتی مثل گونه‌های بومی پیدا می‌کنند. </a:t>
            </a:r>
            <a:r>
              <a:rPr lang="fa-IR" sz="2400" dirty="0" smtClean="0"/>
              <a:t>مثل ماهی</a:t>
            </a:r>
            <a:br>
              <a:rPr lang="fa-IR" sz="2400" dirty="0" smtClean="0"/>
            </a:br>
            <a:r>
              <a:rPr lang="fa-IR" sz="2400" dirty="0" smtClean="0"/>
              <a:t>قرمز</a:t>
            </a:r>
            <a:r>
              <a:rPr lang="fa-IR" sz="2400" dirty="0"/>
              <a:t> که در آمریکا یک گونه غیربومی است و به بسیاری از پهنه‌های آبی وارد شده اما هیچوقت جمعیت آن افزایش بیش از حد پیدا نکرده‌است. ممکن است برخی از گونه‌ها حتی مفید هم باشند؛ برای مثال معرفی حدود ۲۰ نوع سوسک </a:t>
            </a:r>
            <a:r>
              <a:rPr lang="fa-IR" sz="2400" dirty="0" smtClean="0"/>
              <a:t>سرگین‌غلطان</a:t>
            </a:r>
            <a:r>
              <a:rPr lang="fa-IR" sz="2400" dirty="0"/>
              <a:t> به استرالیا انفجار جمعیتی مگس‌ها را مهار کرده و موجب جمع‌آوری فضولات دامی و باروری بیشتر خاک هم شد. از طرف دیگر تعیین دقیق مفید بودن یا مضر بودن گونه نیز مورد بحث است. </a:t>
            </a:r>
            <a:r>
              <a:rPr lang="fa-IR" sz="2400" dirty="0" smtClean="0"/>
              <a:t>ماهی کپور</a:t>
            </a:r>
            <a:r>
              <a:rPr lang="fa-IR" sz="2400" dirty="0"/>
              <a:t> برای پرورش ماهی به بسیاری از نقاط دنیا معرفی شده و با ورود به آب‌های طبیعی موجب از بین رفتن بسیاری از ماهی‌های بومی و برهم خوردن تعادل زیستی در محیط آبی شده اما صید آن از نظر اقتصادی منافعی به همراه داشته‌است.</a:t>
            </a:r>
            <a:endParaRPr lang="en-US" sz="2400" dirty="0"/>
          </a:p>
        </p:txBody>
      </p:sp>
    </p:spTree>
    <p:extLst>
      <p:ext uri="{BB962C8B-B14F-4D97-AF65-F5344CB8AC3E}">
        <p14:creationId xmlns:p14="http://schemas.microsoft.com/office/powerpoint/2010/main" val="270682939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272" y="1472184"/>
            <a:ext cx="9054138" cy="4123944"/>
          </a:xfrm>
        </p:spPr>
        <p:txBody>
          <a:bodyPr/>
          <a:lstStyle/>
          <a:p>
            <a:pPr algn="ctr" rtl="1"/>
            <a:r>
              <a:rPr lang="fa-IR" sz="23900" dirty="0" smtClean="0"/>
              <a:t>پایان</a:t>
            </a:r>
            <a:endParaRPr lang="en-US" sz="23900" dirty="0"/>
          </a:p>
        </p:txBody>
      </p:sp>
    </p:spTree>
    <p:extLst>
      <p:ext uri="{BB962C8B-B14F-4D97-AF65-F5344CB8AC3E}">
        <p14:creationId xmlns:p14="http://schemas.microsoft.com/office/powerpoint/2010/main" val="29118660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124713"/>
            <a:ext cx="8825658" cy="2834640"/>
          </a:xfrm>
        </p:spPr>
        <p:txBody>
          <a:bodyPr/>
          <a:lstStyle/>
          <a:p>
            <a:pPr algn="ctr" rtl="1"/>
            <a:r>
              <a:rPr lang="fa-IR" sz="14000" dirty="0" smtClean="0"/>
              <a:t>گونه ی مهاجم</a:t>
            </a:r>
            <a:endParaRPr lang="en-US" sz="14000" dirty="0"/>
          </a:p>
        </p:txBody>
      </p:sp>
      <p:sp>
        <p:nvSpPr>
          <p:cNvPr id="3" name="Subtitle 2"/>
          <p:cNvSpPr>
            <a:spLocks noGrp="1"/>
          </p:cNvSpPr>
          <p:nvPr>
            <p:ph type="subTitle" idx="1"/>
          </p:nvPr>
        </p:nvSpPr>
        <p:spPr>
          <a:xfrm>
            <a:off x="1154955" y="4361688"/>
            <a:ext cx="8825658" cy="1277112"/>
          </a:xfrm>
        </p:spPr>
        <p:txBody>
          <a:bodyPr>
            <a:normAutofit/>
          </a:bodyPr>
          <a:lstStyle/>
          <a:p>
            <a:pPr algn="ctr" rtl="1"/>
            <a:r>
              <a:rPr lang="fa-IR" sz="3200" dirty="0" smtClean="0"/>
              <a:t>کاری از:امیرعلی ملک لو</a:t>
            </a:r>
            <a:endParaRPr lang="en-US" sz="3200" dirty="0"/>
          </a:p>
        </p:txBody>
      </p:sp>
    </p:spTree>
    <p:extLst>
      <p:ext uri="{BB962C8B-B14F-4D97-AF65-F5344CB8AC3E}">
        <p14:creationId xmlns:p14="http://schemas.microsoft.com/office/powerpoint/2010/main" val="4219353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
        <p15:prstTrans prst="curtains"/>
        <p:sndAc>
          <p:stSnd>
            <p:snd r:embed="rId2" name="applause.wav"/>
          </p:stSnd>
        </p:sndAc>
      </p:transition>
    </mc:Choice>
    <mc:Fallback xmlns="">
      <p:transition spd="slow" advClick="0" advTm="1000">
        <p:fade/>
        <p:sndAc>
          <p:stSnd>
            <p:snd r:embed="rId3" name="applaus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544" y="1732878"/>
            <a:ext cx="7187184" cy="4009554"/>
          </a:xfrm>
        </p:spPr>
        <p:txBody>
          <a:bodyPr/>
          <a:lstStyle/>
          <a:p>
            <a:pPr algn="just" rtl="1"/>
            <a:r>
              <a:rPr lang="fa-IR" sz="3600" b="1" dirty="0" smtClean="0"/>
              <a:t>گونه مهاجم </a:t>
            </a:r>
            <a:r>
              <a:rPr lang="fa-IR" sz="3600" dirty="0" smtClean="0"/>
              <a:t>موجود زنده‌ای است که از پیش بومی یک منطقه نبوده و با معرفی شدن به آن منطقه باعث بر هم خوردن نظم طبیعی آن وایجاد خسارت‌های اقتصادی ومحیط‌ زیستی می‌شود. گونه مهاجم می‌تواند گونه‌های رقیب را کنار بزند و مانع از رشد گونه های دیگری شود که به صورت طبیعی در آن منطقه زندگی می‌کردند.</a:t>
            </a:r>
            <a:endParaRPr lang="en-US" sz="3600" dirty="0"/>
          </a:p>
        </p:txBody>
      </p:sp>
    </p:spTree>
    <p:extLst>
      <p:ext uri="{BB962C8B-B14F-4D97-AF65-F5344CB8AC3E}">
        <p14:creationId xmlns:p14="http://schemas.microsoft.com/office/powerpoint/2010/main" val="10357993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10000"/>
                                  </p:stCondLst>
                                  <p:iterate type="lt">
                                    <p:tmPct val="10000"/>
                                  </p:iterate>
                                  <p:childTnLst>
                                    <p:animMotion origin="layout" path="M -2.70833E-6 2.59259E-6 L -2.70833E-6 -0.07222 " pathEditMode="relative" rAng="0" ptsTypes="AA">
                                      <p:cBhvr>
                                        <p:cTn id="6" dur="5" accel="50000" decel="50000" autoRev="1" fill="hold">
                                          <p:stCondLst>
                                            <p:cond delay="0"/>
                                          </p:stCondLst>
                                        </p:cTn>
                                        <p:tgtEl>
                                          <p:spTgt spid="2"/>
                                        </p:tgtEl>
                                        <p:attrNameLst>
                                          <p:attrName>ppt_x</p:attrName>
                                          <p:attrName>ppt_y</p:attrName>
                                        </p:attrNameLst>
                                      </p:cBhvr>
                                      <p:rCtr x="0" y="-3611"/>
                                    </p:animMotion>
                                    <p:animRot by="1500000">
                                      <p:cBhvr>
                                        <p:cTn id="7" dur="2" fill="hold">
                                          <p:stCondLst>
                                            <p:cond delay="0"/>
                                          </p:stCondLst>
                                        </p:cTn>
                                        <p:tgtEl>
                                          <p:spTgt spid="2"/>
                                        </p:tgtEl>
                                        <p:attrNameLst>
                                          <p:attrName>r</p:attrName>
                                        </p:attrNameLst>
                                      </p:cBhvr>
                                    </p:animRot>
                                    <p:animRot by="-1500000">
                                      <p:cBhvr>
                                        <p:cTn id="8" dur="2" fill="hold">
                                          <p:stCondLst>
                                            <p:cond delay="2"/>
                                          </p:stCondLst>
                                        </p:cTn>
                                        <p:tgtEl>
                                          <p:spTgt spid="2"/>
                                        </p:tgtEl>
                                        <p:attrNameLst>
                                          <p:attrName>r</p:attrName>
                                        </p:attrNameLst>
                                      </p:cBhvr>
                                    </p:animRot>
                                    <p:animRot by="-1500000">
                                      <p:cBhvr>
                                        <p:cTn id="9" dur="2" fill="hold">
                                          <p:stCondLst>
                                            <p:cond delay="5"/>
                                          </p:stCondLst>
                                        </p:cTn>
                                        <p:tgtEl>
                                          <p:spTgt spid="2"/>
                                        </p:tgtEl>
                                        <p:attrNameLst>
                                          <p:attrName>r</p:attrName>
                                        </p:attrNameLst>
                                      </p:cBhvr>
                                    </p:animRot>
                                    <p:animRot by="1500000">
                                      <p:cBhvr>
                                        <p:cTn id="10" dur="2" fill="hold">
                                          <p:stCondLst>
                                            <p:cond delay="7"/>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1911" y="1133857"/>
            <a:ext cx="8398701" cy="1417319"/>
          </a:xfrm>
        </p:spPr>
        <p:txBody>
          <a:bodyPr/>
          <a:lstStyle/>
          <a:p>
            <a:pPr algn="ctr" rtl="1"/>
            <a:r>
              <a:rPr lang="fa-IR" dirty="0" smtClean="0"/>
              <a:t>ویژگی‌های گونه‌های مهاجم</a:t>
            </a:r>
            <a:endParaRPr lang="en-US" dirty="0"/>
          </a:p>
        </p:txBody>
      </p:sp>
      <p:sp>
        <p:nvSpPr>
          <p:cNvPr id="3" name="Subtitle 2"/>
          <p:cNvSpPr>
            <a:spLocks noGrp="1"/>
          </p:cNvSpPr>
          <p:nvPr>
            <p:ph type="subTitle" idx="1"/>
          </p:nvPr>
        </p:nvSpPr>
        <p:spPr>
          <a:xfrm>
            <a:off x="1280160" y="2551176"/>
            <a:ext cx="9034271" cy="3429000"/>
          </a:xfrm>
        </p:spPr>
        <p:txBody>
          <a:bodyPr>
            <a:normAutofit/>
          </a:bodyPr>
          <a:lstStyle/>
          <a:p>
            <a:pPr marL="342900" indent="-342900" algn="r" rtl="1">
              <a:buFont typeface="Wingdings" panose="05000000000000000000" pitchFamily="2" charset="2"/>
              <a:buChar char="v"/>
            </a:pPr>
            <a:r>
              <a:rPr lang="fa-IR" sz="2800" dirty="0"/>
              <a:t>رشد سریع</a:t>
            </a:r>
          </a:p>
          <a:p>
            <a:pPr marL="342900" indent="-342900" algn="r" rtl="1">
              <a:buFont typeface="Wingdings" panose="05000000000000000000" pitchFamily="2" charset="2"/>
              <a:buChar char="v"/>
            </a:pPr>
            <a:r>
              <a:rPr lang="fa-IR" sz="2800" dirty="0"/>
              <a:t>تولید مثل سریع</a:t>
            </a:r>
          </a:p>
          <a:p>
            <a:pPr marL="342900" indent="-342900" algn="r" rtl="1">
              <a:buFont typeface="Wingdings" panose="05000000000000000000" pitchFamily="2" charset="2"/>
              <a:buChar char="v"/>
            </a:pPr>
            <a:r>
              <a:rPr lang="fa-IR" sz="2800" dirty="0"/>
              <a:t>قابلیت بالای گسترش مکانی</a:t>
            </a:r>
          </a:p>
          <a:p>
            <a:pPr marL="342900" indent="-342900" algn="r" rtl="1">
              <a:buFont typeface="Wingdings" panose="05000000000000000000" pitchFamily="2" charset="2"/>
              <a:buChar char="v"/>
            </a:pPr>
            <a:r>
              <a:rPr lang="fa-IR" sz="2800" dirty="0"/>
              <a:t>انعظاف‌پذیری </a:t>
            </a:r>
            <a:r>
              <a:rPr lang="fa-IR" sz="2800" dirty="0" smtClean="0"/>
              <a:t>فنوتیپی(قابلیت </a:t>
            </a:r>
            <a:r>
              <a:rPr lang="fa-IR" sz="2800" dirty="0"/>
              <a:t>تغییر شیوه زندگی برای تطبیق با محیط </a:t>
            </a:r>
            <a:r>
              <a:rPr lang="fa-IR" sz="2800" dirty="0" smtClean="0"/>
              <a:t>جدید)</a:t>
            </a:r>
            <a:endParaRPr lang="fa-IR" sz="2800" dirty="0"/>
          </a:p>
          <a:p>
            <a:pPr marL="342900" indent="-342900" algn="r" rtl="1">
              <a:buFont typeface="Wingdings" panose="05000000000000000000" pitchFamily="2" charset="2"/>
              <a:buChar char="v"/>
            </a:pPr>
            <a:r>
              <a:rPr lang="fa-IR" sz="2800" dirty="0"/>
              <a:t>توانایی تحمل شرایط محیط زیستی متنوع</a:t>
            </a:r>
          </a:p>
          <a:p>
            <a:pPr marL="342900" indent="-342900" algn="r" rtl="1">
              <a:buFont typeface="Wingdings" panose="05000000000000000000" pitchFamily="2" charset="2"/>
              <a:buChar char="v"/>
            </a:pPr>
            <a:r>
              <a:rPr lang="fa-IR" sz="2800" dirty="0" smtClean="0"/>
              <a:t>سابقه </a:t>
            </a:r>
            <a:r>
              <a:rPr lang="fa-IR" sz="2800" dirty="0"/>
              <a:t>تبدیل به گونه مهاجم در محیط‌های دیگر</a:t>
            </a:r>
          </a:p>
          <a:p>
            <a:pPr marL="457200" indent="-457200" algn="r" rtl="1">
              <a:buFont typeface="Arial" panose="020B0604020202020204" pitchFamily="34" charset="0"/>
              <a:buChar char="•"/>
            </a:pPr>
            <a:endParaRPr lang="en-US" sz="2800" dirty="0"/>
          </a:p>
        </p:txBody>
      </p:sp>
    </p:spTree>
    <p:extLst>
      <p:ext uri="{BB962C8B-B14F-4D97-AF65-F5344CB8AC3E}">
        <p14:creationId xmlns:p14="http://schemas.microsoft.com/office/powerpoint/2010/main" val="39719898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000"/>
                                        <p:tgtEl>
                                          <p:spTgt spid="3">
                                            <p:txEl>
                                              <p:pRg st="4" end="4"/>
                                            </p:txEl>
                                          </p:spTgt>
                                        </p:tgtEl>
                                      </p:cBhvr>
                                    </p:animEffect>
                                    <p:anim calcmode="lin" valueType="num">
                                      <p:cBhvr>
                                        <p:cTn id="4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2000"/>
                                        <p:tgtEl>
                                          <p:spTgt spid="3">
                                            <p:txEl>
                                              <p:pRg st="5" end="5"/>
                                            </p:txEl>
                                          </p:spTgt>
                                        </p:tgtEl>
                                      </p:cBhvr>
                                    </p:animEffect>
                                    <p:anim calcmode="lin" valueType="num">
                                      <p:cBhvr>
                                        <p:cTn id="50"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024" y="1984248"/>
            <a:ext cx="8688378" cy="4389120"/>
          </a:xfrm>
        </p:spPr>
        <p:txBody>
          <a:bodyPr/>
          <a:lstStyle/>
          <a:p>
            <a:pPr algn="ctr" rtl="1"/>
            <a:r>
              <a:rPr lang="fa-IR" sz="13800" dirty="0" smtClean="0"/>
              <a:t>درختان مهاجم</a:t>
            </a:r>
            <a:endParaRPr lang="en-US" sz="13800" dirty="0"/>
          </a:p>
        </p:txBody>
      </p:sp>
    </p:spTree>
    <p:extLst>
      <p:ext uri="{BB962C8B-B14F-4D97-AF65-F5344CB8AC3E}">
        <p14:creationId xmlns:p14="http://schemas.microsoft.com/office/powerpoint/2010/main" val="1896128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362456"/>
            <a:ext cx="2825496" cy="896112"/>
          </a:xfrm>
        </p:spPr>
        <p:txBody>
          <a:bodyPr/>
          <a:lstStyle/>
          <a:p>
            <a:pPr algn="ctr" rtl="1"/>
            <a:r>
              <a:rPr lang="fa-IR" sz="4800" dirty="0" smtClean="0">
                <a:effectLst>
                  <a:outerShdw blurRad="38100" dist="38100" dir="2700000" algn="tl">
                    <a:srgbClr val="000000">
                      <a:alpha val="43137"/>
                    </a:srgbClr>
                  </a:outerShdw>
                </a:effectLst>
              </a:rPr>
              <a:t>درخت کهور</a:t>
            </a:r>
            <a:endParaRPr lang="en-US" sz="4800"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4725" y="1645920"/>
            <a:ext cx="6316091" cy="4672584"/>
          </a:xfrm>
        </p:spPr>
      </p:pic>
      <p:sp>
        <p:nvSpPr>
          <p:cNvPr id="4" name="Text Placeholder 3"/>
          <p:cNvSpPr>
            <a:spLocks noGrp="1"/>
          </p:cNvSpPr>
          <p:nvPr>
            <p:ph type="body" sz="half" idx="2"/>
          </p:nvPr>
        </p:nvSpPr>
        <p:spPr>
          <a:xfrm>
            <a:off x="795528" y="2258568"/>
            <a:ext cx="3760489" cy="4059936"/>
          </a:xfrm>
        </p:spPr>
        <p:txBody>
          <a:bodyPr>
            <a:noAutofit/>
          </a:bodyPr>
          <a:lstStyle/>
          <a:p>
            <a:pPr marL="457200" indent="-457200" algn="just" rtl="1">
              <a:buFont typeface="Arial" panose="020B0604020202020204" pitchFamily="34" charset="0"/>
              <a:buChar char="•"/>
            </a:pPr>
            <a:r>
              <a:rPr lang="fa-IR" sz="2400" dirty="0" smtClean="0"/>
              <a:t>د</a:t>
            </a:r>
            <a:r>
              <a:rPr lang="fa-IR" sz="2800" dirty="0" smtClean="0"/>
              <a:t>ر ایران گونه ی مهاجم محسوب می شود</a:t>
            </a:r>
          </a:p>
          <a:p>
            <a:pPr marL="457200" indent="-457200" algn="just" rtl="1">
              <a:buFont typeface="Arial" panose="020B0604020202020204" pitchFamily="34" charset="0"/>
              <a:buChar char="•"/>
            </a:pPr>
            <a:r>
              <a:rPr lang="fa-IR" sz="2800" dirty="0" smtClean="0"/>
              <a:t>آب زیادی مصرف می کند وآب زمین را‌ خشک وخاک را شور می‌کند</a:t>
            </a:r>
          </a:p>
          <a:p>
            <a:pPr marL="457200" indent="-457200" algn="just" rtl="1">
              <a:buFont typeface="Arial" panose="020B0604020202020204" pitchFamily="34" charset="0"/>
              <a:buChar char="•"/>
            </a:pPr>
            <a:r>
              <a:rPr lang="fa-IR" sz="2800" dirty="0" smtClean="0"/>
              <a:t>زیباست ولی نقش انگل را برای بعضی از گیاهان دارد</a:t>
            </a:r>
          </a:p>
        </p:txBody>
      </p:sp>
    </p:spTree>
    <p:extLst>
      <p:ext uri="{BB962C8B-B14F-4D97-AF65-F5344CB8AC3E}">
        <p14:creationId xmlns:p14="http://schemas.microsoft.com/office/powerpoint/2010/main" val="34123142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362456"/>
            <a:ext cx="3401064" cy="45719"/>
          </a:xfrm>
        </p:spPr>
        <p:txBody>
          <a:bodyPr/>
          <a:lstStyle/>
          <a:p>
            <a:pPr algn="ctr" rtl="1"/>
            <a:endParaRPr lang="en-US" sz="4800" dirty="0"/>
          </a:p>
        </p:txBody>
      </p:sp>
      <p:sp>
        <p:nvSpPr>
          <p:cNvPr id="4" name="Text Placeholder 3"/>
          <p:cNvSpPr>
            <a:spLocks noGrp="1"/>
          </p:cNvSpPr>
          <p:nvPr>
            <p:ph type="body" sz="half" idx="2"/>
          </p:nvPr>
        </p:nvSpPr>
        <p:spPr>
          <a:xfrm>
            <a:off x="1154954" y="1636776"/>
            <a:ext cx="3401064" cy="4261104"/>
          </a:xfrm>
        </p:spPr>
        <p:txBody>
          <a:bodyPr>
            <a:noAutofit/>
          </a:bodyPr>
          <a:lstStyle/>
          <a:p>
            <a:pPr marL="457200" indent="-457200" algn="just" rtl="1">
              <a:buFont typeface="Arial" panose="020B0604020202020204" pitchFamily="34" charset="0"/>
              <a:buChar char="•"/>
            </a:pPr>
            <a:r>
              <a:rPr lang="fa-IR" sz="2800" dirty="0" smtClean="0"/>
              <a:t>انسان‌های آن‌ منطقه را دچار بیماری آسم می‌کند</a:t>
            </a:r>
          </a:p>
          <a:p>
            <a:pPr marL="457200" indent="-457200" algn="just" rtl="1">
              <a:buFont typeface="Arial" panose="020B0604020202020204" pitchFamily="34" charset="0"/>
              <a:buChar char="•"/>
            </a:pPr>
            <a:r>
              <a:rPr lang="fa-IR" sz="2800" dirty="0" smtClean="0"/>
              <a:t>از آن به عنوان سرطان محیط زیست یاد می‌شود</a:t>
            </a:r>
          </a:p>
          <a:p>
            <a:pPr marL="457200" indent="-457200" algn="just" rtl="1">
              <a:buFont typeface="Arial" panose="020B0604020202020204" pitchFamily="34" charset="0"/>
              <a:buChar char="•"/>
            </a:pPr>
            <a:r>
              <a:rPr lang="fa-IR" sz="2800" dirty="0" smtClean="0"/>
              <a:t>اجازه ی رشد به گیاهان دیگر نمی دهد</a:t>
            </a:r>
          </a:p>
          <a:p>
            <a:pPr marL="457200" indent="-457200" algn="just" rtl="1">
              <a:buFont typeface="Arial" panose="020B0604020202020204" pitchFamily="34" charset="0"/>
              <a:buChar char="•"/>
            </a:pPr>
            <a:r>
              <a:rPr lang="fa-IR" sz="2800" dirty="0" smtClean="0"/>
              <a:t>تنوع زیستی ایران را به خطر می‌اندازد</a:t>
            </a:r>
            <a:endParaRPr lang="en-US" sz="2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580" y="1362456"/>
            <a:ext cx="6249380" cy="4535424"/>
          </a:xfrm>
        </p:spPr>
      </p:pic>
    </p:spTree>
    <p:extLst>
      <p:ext uri="{BB962C8B-B14F-4D97-AF65-F5344CB8AC3E}">
        <p14:creationId xmlns:p14="http://schemas.microsoft.com/office/powerpoint/2010/main" val="27820445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654" y="1280160"/>
            <a:ext cx="3401064" cy="1143000"/>
          </a:xfrm>
        </p:spPr>
        <p:txBody>
          <a:bodyPr/>
          <a:lstStyle/>
          <a:p>
            <a:pPr algn="ctr" rtl="1"/>
            <a:r>
              <a:rPr lang="fa-IR" sz="6600" dirty="0" smtClean="0">
                <a:effectLst>
                  <a:outerShdw blurRad="38100" dist="38100" dir="2700000" algn="tl">
                    <a:srgbClr val="000000">
                      <a:alpha val="43137"/>
                    </a:srgbClr>
                  </a:outerShdw>
                </a:effectLst>
              </a:rPr>
              <a:t>درخت کاج</a:t>
            </a:r>
            <a:endParaRPr lang="en-US" sz="6600"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4376" y="1280161"/>
            <a:ext cx="4279392" cy="5027822"/>
          </a:xfrm>
        </p:spPr>
      </p:pic>
      <p:sp>
        <p:nvSpPr>
          <p:cNvPr id="4" name="Text Placeholder 3"/>
          <p:cNvSpPr>
            <a:spLocks noGrp="1"/>
          </p:cNvSpPr>
          <p:nvPr>
            <p:ph type="body" sz="half" idx="2"/>
          </p:nvPr>
        </p:nvSpPr>
        <p:spPr>
          <a:xfrm>
            <a:off x="1040654" y="2423160"/>
            <a:ext cx="3515363" cy="3601719"/>
          </a:xfrm>
        </p:spPr>
        <p:txBody>
          <a:bodyPr>
            <a:noAutofit/>
          </a:bodyPr>
          <a:lstStyle/>
          <a:p>
            <a:pPr marL="342900" indent="-342900" algn="just" rtl="1">
              <a:buFont typeface="Wingdings" panose="05000000000000000000" pitchFamily="2" charset="2"/>
              <a:buChar char="q"/>
            </a:pPr>
            <a:r>
              <a:rPr lang="fa-IR" sz="2400" dirty="0"/>
              <a:t>دربرابر مواد سمی وباران‌های اسیدی ،آسیب پذیر است</a:t>
            </a:r>
            <a:r>
              <a:rPr lang="fa-IR" sz="2400" dirty="0" smtClean="0"/>
              <a:t>.</a:t>
            </a:r>
          </a:p>
          <a:p>
            <a:pPr marL="342900" indent="-342900" algn="just" rtl="1">
              <a:buFont typeface="Wingdings" panose="05000000000000000000" pitchFamily="2" charset="2"/>
              <a:buChar char="q"/>
            </a:pPr>
            <a:r>
              <a:rPr lang="fa-IR" sz="2400" dirty="0" smtClean="0"/>
              <a:t>به </a:t>
            </a:r>
            <a:r>
              <a:rPr lang="fa-IR" sz="2400" dirty="0"/>
              <a:t>علل گوناگون آفت‌ها و </a:t>
            </a:r>
            <a:r>
              <a:rPr lang="fa-IR" sz="2400" dirty="0" smtClean="0"/>
              <a:t>آلودگی‌ها در اطراف آن می‌شوند.</a:t>
            </a:r>
            <a:endParaRPr lang="fa-IR" sz="4000" dirty="0"/>
          </a:p>
          <a:p>
            <a:pPr marL="342900" indent="-342900" algn="just" rtl="1">
              <a:buFont typeface="Wingdings" panose="05000000000000000000" pitchFamily="2" charset="2"/>
              <a:buChar char="q"/>
            </a:pPr>
            <a:r>
              <a:rPr lang="fa-IR" sz="2400" dirty="0" smtClean="0"/>
              <a:t>به </a:t>
            </a:r>
            <a:r>
              <a:rPr lang="fa-IR" sz="2400" dirty="0"/>
              <a:t>دلیل برگ‌های سوزنی ،سطح کمتری را پوشش داده وقدرت تصفیه هوا و ساخت اكسیژن در حد صفر می‌باشد</a:t>
            </a:r>
            <a:r>
              <a:rPr lang="fa-IR" sz="2400" dirty="0" smtClean="0"/>
              <a:t>.</a:t>
            </a:r>
            <a:endParaRPr lang="fa-IR" sz="4000" dirty="0" smtClean="0"/>
          </a:p>
        </p:txBody>
      </p:sp>
    </p:spTree>
    <p:extLst>
      <p:ext uri="{BB962C8B-B14F-4D97-AF65-F5344CB8AC3E}">
        <p14:creationId xmlns:p14="http://schemas.microsoft.com/office/powerpoint/2010/main" val="19245291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down)">
                                      <p:cBhvr>
                                        <p:cTn id="43" dur="580">
                                          <p:stCondLst>
                                            <p:cond delay="0"/>
                                          </p:stCondLst>
                                        </p:cTn>
                                        <p:tgtEl>
                                          <p:spTgt spid="4">
                                            <p:txEl>
                                              <p:pRg st="1" end="1"/>
                                            </p:txEl>
                                          </p:spTgt>
                                        </p:tgtEl>
                                      </p:cBhvr>
                                    </p:animEffect>
                                    <p:anim calcmode="lin" valueType="num">
                                      <p:cBhvr>
                                        <p:cTn id="4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1" end="1"/>
                                            </p:txEl>
                                          </p:spTgt>
                                        </p:tgtEl>
                                      </p:cBhvr>
                                      <p:to x="100000" y="60000"/>
                                    </p:animScale>
                                    <p:animScale>
                                      <p:cBhvr>
                                        <p:cTn id="50" dur="166" decel="50000">
                                          <p:stCondLst>
                                            <p:cond delay="676"/>
                                          </p:stCondLst>
                                        </p:cTn>
                                        <p:tgtEl>
                                          <p:spTgt spid="4">
                                            <p:txEl>
                                              <p:pRg st="1" end="1"/>
                                            </p:txEl>
                                          </p:spTgt>
                                        </p:tgtEl>
                                      </p:cBhvr>
                                      <p:to x="100000" y="100000"/>
                                    </p:animScale>
                                    <p:animScale>
                                      <p:cBhvr>
                                        <p:cTn id="51" dur="26">
                                          <p:stCondLst>
                                            <p:cond delay="1312"/>
                                          </p:stCondLst>
                                        </p:cTn>
                                        <p:tgtEl>
                                          <p:spTgt spid="4">
                                            <p:txEl>
                                              <p:pRg st="1" end="1"/>
                                            </p:txEl>
                                          </p:spTgt>
                                        </p:tgtEl>
                                      </p:cBhvr>
                                      <p:to x="100000" y="80000"/>
                                    </p:animScale>
                                    <p:animScale>
                                      <p:cBhvr>
                                        <p:cTn id="52" dur="166" decel="50000">
                                          <p:stCondLst>
                                            <p:cond delay="1338"/>
                                          </p:stCondLst>
                                        </p:cTn>
                                        <p:tgtEl>
                                          <p:spTgt spid="4">
                                            <p:txEl>
                                              <p:pRg st="1" end="1"/>
                                            </p:txEl>
                                          </p:spTgt>
                                        </p:tgtEl>
                                      </p:cBhvr>
                                      <p:to x="100000" y="100000"/>
                                    </p:animScale>
                                    <p:animScale>
                                      <p:cBhvr>
                                        <p:cTn id="53" dur="26">
                                          <p:stCondLst>
                                            <p:cond delay="1642"/>
                                          </p:stCondLst>
                                        </p:cTn>
                                        <p:tgtEl>
                                          <p:spTgt spid="4">
                                            <p:txEl>
                                              <p:pRg st="1" end="1"/>
                                            </p:txEl>
                                          </p:spTgt>
                                        </p:tgtEl>
                                      </p:cBhvr>
                                      <p:to x="100000" y="90000"/>
                                    </p:animScale>
                                    <p:animScale>
                                      <p:cBhvr>
                                        <p:cTn id="54" dur="166" decel="50000">
                                          <p:stCondLst>
                                            <p:cond delay="1668"/>
                                          </p:stCondLst>
                                        </p:cTn>
                                        <p:tgtEl>
                                          <p:spTgt spid="4">
                                            <p:txEl>
                                              <p:pRg st="1" end="1"/>
                                            </p:txEl>
                                          </p:spTgt>
                                        </p:tgtEl>
                                      </p:cBhvr>
                                      <p:to x="100000" y="100000"/>
                                    </p:animScale>
                                    <p:animScale>
                                      <p:cBhvr>
                                        <p:cTn id="55" dur="26">
                                          <p:stCondLst>
                                            <p:cond delay="1808"/>
                                          </p:stCondLst>
                                        </p:cTn>
                                        <p:tgtEl>
                                          <p:spTgt spid="4">
                                            <p:txEl>
                                              <p:pRg st="1" end="1"/>
                                            </p:txEl>
                                          </p:spTgt>
                                        </p:tgtEl>
                                      </p:cBhvr>
                                      <p:to x="100000" y="95000"/>
                                    </p:animScale>
                                    <p:animScale>
                                      <p:cBhvr>
                                        <p:cTn id="56" dur="166" decel="50000">
                                          <p:stCondLst>
                                            <p:cond delay="1834"/>
                                          </p:stCondLst>
                                        </p:cTn>
                                        <p:tgtEl>
                                          <p:spTgt spid="4">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Effect transition="in" filter="wipe(down)">
                                      <p:cBhvr>
                                        <p:cTn id="61" dur="580">
                                          <p:stCondLst>
                                            <p:cond delay="0"/>
                                          </p:stCondLst>
                                        </p:cTn>
                                        <p:tgtEl>
                                          <p:spTgt spid="4">
                                            <p:txEl>
                                              <p:pRg st="2" end="2"/>
                                            </p:txEl>
                                          </p:spTgt>
                                        </p:tgtEl>
                                      </p:cBhvr>
                                    </p:animEffect>
                                    <p:anim calcmode="lin" valueType="num">
                                      <p:cBhvr>
                                        <p:cTn id="62"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2" end="2"/>
                                            </p:txEl>
                                          </p:spTgt>
                                        </p:tgtEl>
                                      </p:cBhvr>
                                      <p:to x="100000" y="60000"/>
                                    </p:animScale>
                                    <p:animScale>
                                      <p:cBhvr>
                                        <p:cTn id="68" dur="166" decel="50000">
                                          <p:stCondLst>
                                            <p:cond delay="676"/>
                                          </p:stCondLst>
                                        </p:cTn>
                                        <p:tgtEl>
                                          <p:spTgt spid="4">
                                            <p:txEl>
                                              <p:pRg st="2" end="2"/>
                                            </p:txEl>
                                          </p:spTgt>
                                        </p:tgtEl>
                                      </p:cBhvr>
                                      <p:to x="100000" y="100000"/>
                                    </p:animScale>
                                    <p:animScale>
                                      <p:cBhvr>
                                        <p:cTn id="69" dur="26">
                                          <p:stCondLst>
                                            <p:cond delay="1312"/>
                                          </p:stCondLst>
                                        </p:cTn>
                                        <p:tgtEl>
                                          <p:spTgt spid="4">
                                            <p:txEl>
                                              <p:pRg st="2" end="2"/>
                                            </p:txEl>
                                          </p:spTgt>
                                        </p:tgtEl>
                                      </p:cBhvr>
                                      <p:to x="100000" y="80000"/>
                                    </p:animScale>
                                    <p:animScale>
                                      <p:cBhvr>
                                        <p:cTn id="70" dur="166" decel="50000">
                                          <p:stCondLst>
                                            <p:cond delay="1338"/>
                                          </p:stCondLst>
                                        </p:cTn>
                                        <p:tgtEl>
                                          <p:spTgt spid="4">
                                            <p:txEl>
                                              <p:pRg st="2" end="2"/>
                                            </p:txEl>
                                          </p:spTgt>
                                        </p:tgtEl>
                                      </p:cBhvr>
                                      <p:to x="100000" y="100000"/>
                                    </p:animScale>
                                    <p:animScale>
                                      <p:cBhvr>
                                        <p:cTn id="71" dur="26">
                                          <p:stCondLst>
                                            <p:cond delay="1642"/>
                                          </p:stCondLst>
                                        </p:cTn>
                                        <p:tgtEl>
                                          <p:spTgt spid="4">
                                            <p:txEl>
                                              <p:pRg st="2" end="2"/>
                                            </p:txEl>
                                          </p:spTgt>
                                        </p:tgtEl>
                                      </p:cBhvr>
                                      <p:to x="100000" y="90000"/>
                                    </p:animScale>
                                    <p:animScale>
                                      <p:cBhvr>
                                        <p:cTn id="72" dur="166" decel="50000">
                                          <p:stCondLst>
                                            <p:cond delay="1668"/>
                                          </p:stCondLst>
                                        </p:cTn>
                                        <p:tgtEl>
                                          <p:spTgt spid="4">
                                            <p:txEl>
                                              <p:pRg st="2" end="2"/>
                                            </p:txEl>
                                          </p:spTgt>
                                        </p:tgtEl>
                                      </p:cBhvr>
                                      <p:to x="100000" y="100000"/>
                                    </p:animScale>
                                    <p:animScale>
                                      <p:cBhvr>
                                        <p:cTn id="73" dur="26">
                                          <p:stCondLst>
                                            <p:cond delay="1808"/>
                                          </p:stCondLst>
                                        </p:cTn>
                                        <p:tgtEl>
                                          <p:spTgt spid="4">
                                            <p:txEl>
                                              <p:pRg st="2" end="2"/>
                                            </p:txEl>
                                          </p:spTgt>
                                        </p:tgtEl>
                                      </p:cBhvr>
                                      <p:to x="100000" y="95000"/>
                                    </p:animScale>
                                    <p:animScale>
                                      <p:cBhvr>
                                        <p:cTn id="74" dur="166" decel="50000">
                                          <p:stCondLst>
                                            <p:cond delay="1834"/>
                                          </p:stCondLst>
                                        </p:cTn>
                                        <p:tgtEl>
                                          <p:spTgt spid="4">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down)">
                                      <p:cBhvr>
                                        <p:cTn id="79" dur="580">
                                          <p:stCondLst>
                                            <p:cond delay="0"/>
                                          </p:stCondLst>
                                        </p:cTn>
                                        <p:tgtEl>
                                          <p:spTgt spid="5"/>
                                        </p:tgtEl>
                                      </p:cBhvr>
                                    </p:animEffect>
                                    <p:anim calcmode="lin" valueType="num">
                                      <p:cBhvr>
                                        <p:cTn id="8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gtEl>
                                      </p:cBhvr>
                                      <p:to x="100000" y="60000"/>
                                    </p:animScale>
                                    <p:animScale>
                                      <p:cBhvr>
                                        <p:cTn id="86" dur="166" decel="50000">
                                          <p:stCondLst>
                                            <p:cond delay="676"/>
                                          </p:stCondLst>
                                        </p:cTn>
                                        <p:tgtEl>
                                          <p:spTgt spid="5"/>
                                        </p:tgtEl>
                                      </p:cBhvr>
                                      <p:to x="100000" y="100000"/>
                                    </p:animScale>
                                    <p:animScale>
                                      <p:cBhvr>
                                        <p:cTn id="87" dur="26">
                                          <p:stCondLst>
                                            <p:cond delay="1312"/>
                                          </p:stCondLst>
                                        </p:cTn>
                                        <p:tgtEl>
                                          <p:spTgt spid="5"/>
                                        </p:tgtEl>
                                      </p:cBhvr>
                                      <p:to x="100000" y="80000"/>
                                    </p:animScale>
                                    <p:animScale>
                                      <p:cBhvr>
                                        <p:cTn id="88" dur="166" decel="50000">
                                          <p:stCondLst>
                                            <p:cond delay="1338"/>
                                          </p:stCondLst>
                                        </p:cTn>
                                        <p:tgtEl>
                                          <p:spTgt spid="5"/>
                                        </p:tgtEl>
                                      </p:cBhvr>
                                      <p:to x="100000" y="100000"/>
                                    </p:animScale>
                                    <p:animScale>
                                      <p:cBhvr>
                                        <p:cTn id="89" dur="26">
                                          <p:stCondLst>
                                            <p:cond delay="1642"/>
                                          </p:stCondLst>
                                        </p:cTn>
                                        <p:tgtEl>
                                          <p:spTgt spid="5"/>
                                        </p:tgtEl>
                                      </p:cBhvr>
                                      <p:to x="100000" y="90000"/>
                                    </p:animScale>
                                    <p:animScale>
                                      <p:cBhvr>
                                        <p:cTn id="90" dur="166" decel="50000">
                                          <p:stCondLst>
                                            <p:cond delay="1668"/>
                                          </p:stCondLst>
                                        </p:cTn>
                                        <p:tgtEl>
                                          <p:spTgt spid="5"/>
                                        </p:tgtEl>
                                      </p:cBhvr>
                                      <p:to x="100000" y="100000"/>
                                    </p:animScale>
                                    <p:animScale>
                                      <p:cBhvr>
                                        <p:cTn id="91" dur="26">
                                          <p:stCondLst>
                                            <p:cond delay="1808"/>
                                          </p:stCondLst>
                                        </p:cTn>
                                        <p:tgtEl>
                                          <p:spTgt spid="5"/>
                                        </p:tgtEl>
                                      </p:cBhvr>
                                      <p:to x="100000" y="95000"/>
                                    </p:animScale>
                                    <p:animScale>
                                      <p:cBhvr>
                                        <p:cTn id="9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096" y="452718"/>
            <a:ext cx="7141464" cy="2537370"/>
          </a:xfrm>
        </p:spPr>
        <p:txBody>
          <a:bodyPr/>
          <a:lstStyle/>
          <a:p>
            <a:pPr algn="ctr"/>
            <a:r>
              <a:rPr lang="fa-IR" sz="3200" dirty="0" smtClean="0"/>
              <a:t>کاج خاک </a:t>
            </a:r>
            <a:r>
              <a:rPr lang="fa-IR" sz="3200" dirty="0"/>
              <a:t>پیرامون خود و زیر درخت را اسیدی کرده ومانع از رشد گونه‌های دیگر گیاهان می‌شود. تولید این اسید به حدی زیاد است كه برای كاشت درختان دیگر به غیر كاج باید محل كاشت كاج را تا عمق چهار متر خاك برداری كنند.</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571" y="2990088"/>
            <a:ext cx="8942422" cy="3541803"/>
          </a:xfrm>
        </p:spPr>
      </p:pic>
    </p:spTree>
    <p:extLst>
      <p:ext uri="{BB962C8B-B14F-4D97-AF65-F5344CB8AC3E}">
        <p14:creationId xmlns:p14="http://schemas.microsoft.com/office/powerpoint/2010/main" val="18786607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184</TotalTime>
  <Words>514</Words>
  <Application>Microsoft Office PowerPoint</Application>
  <PresentationFormat>Widescreen</PresentationFormat>
  <Paragraphs>37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Century Gothic</vt:lpstr>
      <vt:lpstr>Times New Roman</vt:lpstr>
      <vt:lpstr>Wingdings</vt:lpstr>
      <vt:lpstr>Wingdings 3</vt:lpstr>
      <vt:lpstr>Ion</vt:lpstr>
      <vt:lpstr>PowerPoint Presentation</vt:lpstr>
      <vt:lpstr>گونه ی مهاجم</vt:lpstr>
      <vt:lpstr>گونه مهاجم موجود زنده‌ای است که از پیش بومی یک منطقه نبوده و با معرفی شدن به آن منطقه باعث بر هم خوردن نظم طبیعی آن وایجاد خسارت‌های اقتصادی ومحیط‌ زیستی می‌شود. گونه مهاجم می‌تواند گونه‌های رقیب را کنار بزند و مانع از رشد گونه های دیگری شود که به صورت طبیعی در آن منطقه زندگی می‌کردند.</vt:lpstr>
      <vt:lpstr>ویژگی‌های گونه‌های مهاجم</vt:lpstr>
      <vt:lpstr>درختان مهاجم</vt:lpstr>
      <vt:lpstr>درخت کهور</vt:lpstr>
      <vt:lpstr>PowerPoint Presentation</vt:lpstr>
      <vt:lpstr>درخت کاج</vt:lpstr>
      <vt:lpstr>کاج خاک پیرامون خود و زیر درخت را اسیدی کرده ومانع از رشد گونه‌های دیگر گیاهان می‌شود. تولید این اسید به حدی زیاد است كه برای كاشت درختان دیگر به غیر كاج باید محل كاشت كاج را تا عمق چهار متر خاك برداری كنند.</vt:lpstr>
      <vt:lpstr>گیاهان مهاجم</vt:lpstr>
      <vt:lpstr>آزولا</vt:lpstr>
      <vt:lpstr>PowerPoint Presentation</vt:lpstr>
      <vt:lpstr>سنبل آبی</vt:lpstr>
      <vt:lpstr>PowerPoint Presentation</vt:lpstr>
      <vt:lpstr>حیوانات مهاجم</vt:lpstr>
      <vt:lpstr>شانه دار ژله ای</vt:lpstr>
      <vt:lpstr>نکته:بزهای رمیده در برخی نقاط گونه مهاجم محسوب می‌شوند اما در نقاط دیگری برای از بین بردن گونه‌های گیاهی مهاجم بسیار کارآمد هستند.</vt:lpstr>
      <vt:lpstr> نکته:تمام گونه‌های غیربومی زیان‌بار نیستند. گاهی گونه‌های غیربومی به خوبی جذب اکوسیستم شده و موقعیتی مثل گونه‌های بومی پیدا می‌کنند. مثل ماهی قرمز که در آمریکا یک گونه غیربومی است و به بسیاری از پهنه‌های آبی وارد شده اما هیچوقت جمعیت آن افزایش بیش از حد پیدا نکرده‌است. ممکن است برخی از گونه‌ها حتی مفید هم باشند؛ برای مثال معرفی حدود ۲۰ نوع سوسک سرگین‌غلطان به استرالیا انفجار جمعیتی مگس‌ها را مهار کرده و موجب جمع‌آوری فضولات دامی و باروری بیشتر خاک هم شد. از طرف دیگر تعیین دقیق مفید بودن یا مضر بودن گونه نیز مورد بحث است. ماهی کپور برای پرورش ماهی به بسیاری از نقاط دنیا معرفی شده و با ورود به آب‌های طبیعی موجب از بین رفتن بسیاری از ماهی‌های بومی و برهم خوردن تعادل زیستی در محیط آبی شده اما صید آن از نظر اقتصادی منافعی به همراه داشته‌است.</vt:lpstr>
      <vt:lpstr>پایان</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Nader</dc:creator>
  <cp:lastModifiedBy>Nader</cp:lastModifiedBy>
  <cp:revision>20</cp:revision>
  <dcterms:created xsi:type="dcterms:W3CDTF">2018-12-04T19:19:05Z</dcterms:created>
  <dcterms:modified xsi:type="dcterms:W3CDTF">2018-12-07T06:49:43Z</dcterms:modified>
</cp:coreProperties>
</file>